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2"/>
    <p:sldMasterId id="2147484014" r:id="rId3"/>
    <p:sldMasterId id="2147484022" r:id="rId4"/>
  </p:sldMasterIdLst>
  <p:sldIdLst>
    <p:sldId id="257" r:id="rId5"/>
    <p:sldId id="262" r:id="rId6"/>
    <p:sldId id="259" r:id="rId7"/>
    <p:sldId id="263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914400" y="2451217"/>
            <a:ext cx="7402748" cy="782344"/>
          </a:xfrm>
          <a:prstGeom prst="rect">
            <a:avLst/>
          </a:prstGeom>
        </p:spPr>
        <p:txBody>
          <a:bodyPr/>
          <a:lstStyle>
            <a:lvl1pPr>
              <a:defRPr sz="3500" b="1" i="0" cap="none">
                <a:solidFill>
                  <a:schemeClr val="bg1"/>
                </a:solidFill>
                <a:latin typeface="Segoe UI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7" name="Subtitel 2"/>
          <p:cNvSpPr>
            <a:spLocks noGrp="1"/>
          </p:cNvSpPr>
          <p:nvPr>
            <p:ph type="subTitle" idx="1"/>
          </p:nvPr>
        </p:nvSpPr>
        <p:spPr>
          <a:xfrm>
            <a:off x="914399" y="3233561"/>
            <a:ext cx="7402749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 baseline="0">
                <a:solidFill>
                  <a:schemeClr val="bg1"/>
                </a:solidFill>
                <a:latin typeface="Segoe UI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9144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34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1807970"/>
            <a:ext cx="7402748" cy="667890"/>
          </a:xfrm>
          <a:prstGeom prst="rect">
            <a:avLst/>
          </a:prstGeom>
        </p:spPr>
        <p:txBody>
          <a:bodyPr/>
          <a:lstStyle>
            <a:lvl1pPr>
              <a:defRPr sz="3000" b="1" i="0" cap="none">
                <a:solidFill>
                  <a:schemeClr val="tx2"/>
                </a:solidFill>
                <a:latin typeface="Segoe UI"/>
              </a:defRPr>
            </a:lvl1pPr>
          </a:lstStyle>
          <a:p>
            <a:r>
              <a:rPr lang="nl-BE" smtClean="0"/>
              <a:t>Titelstijl van model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914399" y="2673769"/>
            <a:ext cx="7402749" cy="27555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 baseline="0">
                <a:solidFill>
                  <a:schemeClr val="accent6"/>
                </a:solidFill>
                <a:latin typeface="Segoe UI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914400" y="617378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916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620" y="371690"/>
            <a:ext cx="7543260" cy="81702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Segoe UI"/>
              </a:defRPr>
            </a:lvl1pPr>
          </a:lstStyle>
          <a:p>
            <a:r>
              <a:rPr lang="nl-BE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620" y="1291082"/>
            <a:ext cx="7543260" cy="423639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</a:lstStyle>
          <a:p>
            <a:pPr lvl="0"/>
            <a:r>
              <a:rPr lang="nl-BE" dirty="0" smtClean="0"/>
              <a:t>Klik om de tekststijl van het model te bewerken</a:t>
            </a:r>
          </a:p>
          <a:p>
            <a:pPr lvl="1"/>
            <a:r>
              <a:rPr lang="nl-BE" dirty="0" smtClean="0"/>
              <a:t>Tweede niveau</a:t>
            </a:r>
          </a:p>
          <a:p>
            <a:pPr lvl="2"/>
            <a:r>
              <a:rPr lang="nl-BE" dirty="0" smtClean="0"/>
              <a:t>Derde niveau</a:t>
            </a:r>
          </a:p>
          <a:p>
            <a:pPr lvl="3"/>
            <a:r>
              <a:rPr lang="nl-BE" dirty="0" smtClean="0"/>
              <a:t>Vierde niveau</a:t>
            </a: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739775" y="617378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06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725819" y="1291446"/>
            <a:ext cx="3665166" cy="427422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Klik om de tekststijl van het model te bewerken</a:t>
            </a:r>
          </a:p>
          <a:p>
            <a:pPr lvl="1"/>
            <a:r>
              <a:rPr lang="nl-BE" dirty="0" smtClean="0"/>
              <a:t>Tweede niveau</a:t>
            </a:r>
          </a:p>
          <a:p>
            <a:pPr lvl="2"/>
            <a:r>
              <a:rPr lang="nl-BE" dirty="0" smtClean="0"/>
              <a:t>Derde niveau</a:t>
            </a:r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4"/>
          </p:nvPr>
        </p:nvSpPr>
        <p:spPr>
          <a:xfrm>
            <a:off x="4619045" y="1291446"/>
            <a:ext cx="3665166" cy="427422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Klik om de tekststijl van het model te bewerken</a:t>
            </a:r>
          </a:p>
          <a:p>
            <a:pPr lvl="1"/>
            <a:r>
              <a:rPr lang="nl-BE" dirty="0" smtClean="0"/>
              <a:t>Tweede niveau</a:t>
            </a:r>
          </a:p>
          <a:p>
            <a:pPr lvl="2"/>
            <a:r>
              <a:rPr lang="nl-BE" dirty="0" smtClean="0"/>
              <a:t>Derde niveau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739620" y="371690"/>
            <a:ext cx="7543260" cy="81702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Segoe UI"/>
              </a:defRPr>
            </a:lvl1pPr>
          </a:lstStyle>
          <a:p>
            <a:r>
              <a:rPr lang="nl-BE" dirty="0" smtClean="0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5"/>
          <p:cNvSpPr>
            <a:spLocks noGrp="1"/>
          </p:cNvSpPr>
          <p:nvPr>
            <p:ph type="ftr" sz="quarter" idx="15"/>
          </p:nvPr>
        </p:nvSpPr>
        <p:spPr>
          <a:xfrm>
            <a:off x="725488" y="617378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319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39620" y="1302089"/>
            <a:ext cx="366840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 i="0">
                <a:latin typeface="Segoe U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39620" y="2028320"/>
            <a:ext cx="3668409" cy="344555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Segoe UI"/>
              </a:defRPr>
            </a:lvl1pPr>
            <a:lvl2pPr>
              <a:defRPr sz="1800">
                <a:latin typeface="Segoe UI"/>
              </a:defRPr>
            </a:lvl2pPr>
            <a:lvl3pPr>
              <a:defRPr sz="1600">
                <a:latin typeface="Segoe UI"/>
              </a:defRPr>
            </a:lvl3pPr>
            <a:lvl4pPr>
              <a:defRPr sz="1600">
                <a:latin typeface="Segoe UI"/>
              </a:defRPr>
            </a:lvl4pPr>
            <a:lvl5pPr>
              <a:defRPr sz="1600">
                <a:latin typeface="Segoe U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 smtClean="0"/>
              <a:t>Klik om de tekststijl van het model te bewerken</a:t>
            </a:r>
          </a:p>
          <a:p>
            <a:pPr lvl="1"/>
            <a:r>
              <a:rPr lang="nl-BE" dirty="0" smtClean="0"/>
              <a:t>Tweede niveau</a:t>
            </a:r>
          </a:p>
          <a:p>
            <a:pPr lvl="2"/>
            <a:r>
              <a:rPr lang="nl-BE" dirty="0" smtClean="0"/>
              <a:t>Derde niveau</a:t>
            </a:r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3"/>
          </p:nvPr>
        </p:nvSpPr>
        <p:spPr>
          <a:xfrm>
            <a:off x="4619875" y="1302089"/>
            <a:ext cx="366840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 i="0">
                <a:latin typeface="Segoe U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 smtClean="0"/>
              <a:t>Klik om de tekststijl van het model te bewerken</a:t>
            </a:r>
          </a:p>
        </p:txBody>
      </p:sp>
      <p:sp>
        <p:nvSpPr>
          <p:cNvPr id="11" name="Tijdelijke aanduiding voor inhoud 3"/>
          <p:cNvSpPr>
            <a:spLocks noGrp="1"/>
          </p:cNvSpPr>
          <p:nvPr>
            <p:ph sz="half" idx="14"/>
          </p:nvPr>
        </p:nvSpPr>
        <p:spPr>
          <a:xfrm>
            <a:off x="4619875" y="2028320"/>
            <a:ext cx="3668409" cy="344555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Segoe UI"/>
              </a:defRPr>
            </a:lvl1pPr>
            <a:lvl2pPr>
              <a:defRPr sz="1800">
                <a:latin typeface="Segoe UI"/>
              </a:defRPr>
            </a:lvl2pPr>
            <a:lvl3pPr>
              <a:defRPr sz="1600">
                <a:latin typeface="Segoe UI"/>
              </a:defRPr>
            </a:lvl3pPr>
            <a:lvl4pPr>
              <a:defRPr sz="1600">
                <a:latin typeface="Segoe UI"/>
              </a:defRPr>
            </a:lvl4pPr>
            <a:lvl5pPr>
              <a:defRPr sz="1600">
                <a:latin typeface="Segoe U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 smtClean="0"/>
              <a:t>Klik om de tekststijl van het model te bewerken</a:t>
            </a:r>
          </a:p>
          <a:p>
            <a:pPr lvl="1"/>
            <a:r>
              <a:rPr lang="nl-BE" dirty="0" smtClean="0"/>
              <a:t>Tweede niveau</a:t>
            </a:r>
          </a:p>
          <a:p>
            <a:pPr lvl="2"/>
            <a:r>
              <a:rPr lang="nl-BE" dirty="0" smtClean="0"/>
              <a:t>Derde niveau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739620" y="371690"/>
            <a:ext cx="7543260" cy="81702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Segoe UI"/>
              </a:defRPr>
            </a:lvl1pPr>
          </a:lstStyle>
          <a:p>
            <a:r>
              <a:rPr lang="nl-BE" dirty="0" smtClean="0"/>
              <a:t>Titelstijl van model bewerken</a:t>
            </a:r>
            <a:endParaRPr lang="nl-NL" dirty="0"/>
          </a:p>
        </p:txBody>
      </p:sp>
      <p:sp>
        <p:nvSpPr>
          <p:cNvPr id="7" name="Tijdelijke aanduiding voor voettekst 7"/>
          <p:cNvSpPr>
            <a:spLocks noGrp="1"/>
          </p:cNvSpPr>
          <p:nvPr>
            <p:ph type="ftr" sz="quarter" idx="15"/>
          </p:nvPr>
        </p:nvSpPr>
        <p:spPr>
          <a:xfrm>
            <a:off x="739775" y="617378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726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inhoud 3"/>
          <p:cNvSpPr>
            <a:spLocks noGrp="1"/>
          </p:cNvSpPr>
          <p:nvPr>
            <p:ph sz="half" idx="16"/>
          </p:nvPr>
        </p:nvSpPr>
        <p:spPr>
          <a:xfrm>
            <a:off x="4631630" y="1303097"/>
            <a:ext cx="3665166" cy="202605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Klik om de tekststijl van het model te bewerken</a:t>
            </a:r>
          </a:p>
        </p:txBody>
      </p:sp>
      <p:sp>
        <p:nvSpPr>
          <p:cNvPr id="12" name="Tijdelijke aanduiding voor inhoud 3"/>
          <p:cNvSpPr>
            <a:spLocks noGrp="1"/>
          </p:cNvSpPr>
          <p:nvPr>
            <p:ph sz="half" idx="17"/>
          </p:nvPr>
        </p:nvSpPr>
        <p:spPr>
          <a:xfrm>
            <a:off x="4631630" y="3545864"/>
            <a:ext cx="3665166" cy="202605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Klik om de tekststijl van het model te bewerken</a:t>
            </a:r>
          </a:p>
        </p:txBody>
      </p:sp>
      <p:sp>
        <p:nvSpPr>
          <p:cNvPr id="13" name="Tijdelijke aanduiding voor afbeelding 3"/>
          <p:cNvSpPr>
            <a:spLocks noGrp="1"/>
          </p:cNvSpPr>
          <p:nvPr>
            <p:ph type="pic" sz="quarter" idx="19"/>
          </p:nvPr>
        </p:nvSpPr>
        <p:spPr>
          <a:xfrm>
            <a:off x="739620" y="3546809"/>
            <a:ext cx="3663950" cy="20256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14" name="Tijdelijke aanduiding voor afbeelding 3"/>
          <p:cNvSpPr>
            <a:spLocks noGrp="1"/>
          </p:cNvSpPr>
          <p:nvPr>
            <p:ph type="pic" sz="quarter" idx="20"/>
          </p:nvPr>
        </p:nvSpPr>
        <p:spPr>
          <a:xfrm>
            <a:off x="739620" y="1310393"/>
            <a:ext cx="3663950" cy="20256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739620" y="371690"/>
            <a:ext cx="7543260" cy="81702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Segoe UI"/>
              </a:defRPr>
            </a:lvl1pPr>
          </a:lstStyle>
          <a:p>
            <a:r>
              <a:rPr lang="nl-BE" dirty="0" smtClean="0"/>
              <a:t>Titelstijl van model bewerken</a:t>
            </a:r>
            <a:endParaRPr lang="nl-NL" dirty="0"/>
          </a:p>
        </p:txBody>
      </p:sp>
      <p:sp>
        <p:nvSpPr>
          <p:cNvPr id="7" name="Tijdelijke aanduiding voor voettekst 5"/>
          <p:cNvSpPr>
            <a:spLocks noGrp="1"/>
          </p:cNvSpPr>
          <p:nvPr>
            <p:ph type="ftr" sz="quarter" idx="21"/>
          </p:nvPr>
        </p:nvSpPr>
        <p:spPr>
          <a:xfrm>
            <a:off x="738188" y="617378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542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inhoud 3"/>
          <p:cNvSpPr>
            <a:spLocks noGrp="1"/>
          </p:cNvSpPr>
          <p:nvPr>
            <p:ph sz="half" idx="17"/>
          </p:nvPr>
        </p:nvSpPr>
        <p:spPr>
          <a:xfrm>
            <a:off x="4631630" y="3534213"/>
            <a:ext cx="3665166" cy="202605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Klik om de tekststijl van het model te bewerken</a:t>
            </a:r>
          </a:p>
        </p:txBody>
      </p:sp>
      <p:sp>
        <p:nvSpPr>
          <p:cNvPr id="13" name="Tijdelijke aanduiding voor afbeelding 3"/>
          <p:cNvSpPr>
            <a:spLocks noGrp="1"/>
          </p:cNvSpPr>
          <p:nvPr>
            <p:ph type="pic" sz="quarter" idx="19"/>
          </p:nvPr>
        </p:nvSpPr>
        <p:spPr>
          <a:xfrm>
            <a:off x="4632846" y="1291850"/>
            <a:ext cx="3663950" cy="20256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14" name="Tijdelijke aanduiding voor afbeelding 3"/>
          <p:cNvSpPr>
            <a:spLocks noGrp="1"/>
          </p:cNvSpPr>
          <p:nvPr>
            <p:ph type="pic" sz="quarter" idx="20"/>
          </p:nvPr>
        </p:nvSpPr>
        <p:spPr>
          <a:xfrm>
            <a:off x="739620" y="1291850"/>
            <a:ext cx="3663950" cy="20256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8" name="Tijdelijke aanduiding voor inhoud 3"/>
          <p:cNvSpPr>
            <a:spLocks noGrp="1"/>
          </p:cNvSpPr>
          <p:nvPr>
            <p:ph sz="half" idx="21"/>
          </p:nvPr>
        </p:nvSpPr>
        <p:spPr>
          <a:xfrm>
            <a:off x="739620" y="3534213"/>
            <a:ext cx="3665166" cy="2026054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Klik om de tekststijl van het model te bewerken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739620" y="371690"/>
            <a:ext cx="7543260" cy="81702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Segoe UI"/>
              </a:defRPr>
            </a:lvl1pPr>
          </a:lstStyle>
          <a:p>
            <a:r>
              <a:rPr lang="nl-BE" dirty="0" smtClean="0"/>
              <a:t>Titelstijl van model bewerken</a:t>
            </a:r>
            <a:endParaRPr lang="nl-NL" dirty="0"/>
          </a:p>
        </p:txBody>
      </p:sp>
      <p:sp>
        <p:nvSpPr>
          <p:cNvPr id="7" name="Tijdelijke aanduiding voor voettekst 5"/>
          <p:cNvSpPr>
            <a:spLocks noGrp="1"/>
          </p:cNvSpPr>
          <p:nvPr>
            <p:ph type="ftr" sz="quarter" idx="22"/>
          </p:nvPr>
        </p:nvSpPr>
        <p:spPr>
          <a:xfrm>
            <a:off x="739775" y="617378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28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79396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269362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39632" y="4457532"/>
            <a:ext cx="5765260" cy="60625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nl-BE" dirty="0" smtClean="0"/>
              <a:t>Titelstijl van model bewerken</a:t>
            </a:r>
            <a:endParaRPr lang="nl-NL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39632" y="5063787"/>
            <a:ext cx="5765260" cy="42153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latin typeface="Segoe U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 smtClean="0"/>
              <a:t>Klik om de tekststijl van het model te bewerken</a:t>
            </a:r>
          </a:p>
        </p:txBody>
      </p:sp>
      <p:sp>
        <p:nvSpPr>
          <p:cNvPr id="7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738188" y="617378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030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2" descr="corporate achtergrond 4-3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23" r:id="rId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Myriad Pro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Afbeelding 1" descr="41556_UMCU_PPT_subtro-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Myriad Pro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Afbeelding 1" descr="41556_UMCU_PPT_vervolg-09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25" r:id="rId1"/>
    <p:sldLayoutId id="2147484426" r:id="rId2"/>
    <p:sldLayoutId id="2147484427" r:id="rId3"/>
    <p:sldLayoutId id="2147484428" r:id="rId4"/>
    <p:sldLayoutId id="2147484429" r:id="rId5"/>
    <p:sldLayoutId id="2147484422" r:id="rId6"/>
    <p:sldLayoutId id="2147484430" r:id="rId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Myriad Pro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3"/>
          <p:cNvSpPr>
            <a:spLocks noGrp="1"/>
          </p:cNvSpPr>
          <p:nvPr>
            <p:ph type="ctrTitle"/>
          </p:nvPr>
        </p:nvSpPr>
        <p:spPr bwMode="auto">
          <a:xfrm>
            <a:off x="914400" y="2451100"/>
            <a:ext cx="7402513" cy="782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800" dirty="0" err="1" smtClean="0">
                <a:latin typeface="Segoe UI" pitchFamily="34" charset="0"/>
                <a:ea typeface="ＭＳ Ｐゴシック" charset="-128"/>
              </a:rPr>
              <a:t>Amyloïdose</a:t>
            </a:r>
            <a:r>
              <a:rPr lang="en-GB" sz="2800" dirty="0" smtClean="0">
                <a:latin typeface="Segoe UI" pitchFamily="34" charset="0"/>
                <a:ea typeface="ＭＳ Ｐゴシック" charset="-128"/>
              </a:rPr>
              <a:t>: </a:t>
            </a:r>
            <a:r>
              <a:rPr lang="en-GB" sz="2800" dirty="0" err="1" smtClean="0">
                <a:latin typeface="Segoe UI" pitchFamily="34" charset="0"/>
                <a:ea typeface="ＭＳ Ｐゴシック" charset="-128"/>
              </a:rPr>
              <a:t>meer</a:t>
            </a:r>
            <a:r>
              <a:rPr lang="en-GB" sz="2800" dirty="0" smtClean="0">
                <a:latin typeface="Segoe UI" pitchFamily="34" charset="0"/>
                <a:ea typeface="ＭＳ Ｐゴシック" charset="-128"/>
              </a:rPr>
              <a:t> </a:t>
            </a:r>
            <a:r>
              <a:rPr lang="en-GB" sz="2800" dirty="0" err="1" smtClean="0">
                <a:latin typeface="Segoe UI" pitchFamily="34" charset="0"/>
                <a:ea typeface="ＭＳ Ｐゴシック" charset="-128"/>
              </a:rPr>
              <a:t>dan</a:t>
            </a:r>
            <a:r>
              <a:rPr lang="en-GB" sz="2800" dirty="0" smtClean="0">
                <a:latin typeface="Segoe UI" pitchFamily="34" charset="0"/>
                <a:ea typeface="ＭＳ Ｐゴシック" charset="-128"/>
              </a:rPr>
              <a:t> </a:t>
            </a:r>
            <a:r>
              <a:rPr lang="en-GB" sz="2800" dirty="0" err="1" smtClean="0">
                <a:latin typeface="Segoe UI" pitchFamily="34" charset="0"/>
                <a:ea typeface="ＭＳ Ｐゴシック" charset="-128"/>
              </a:rPr>
              <a:t>een</a:t>
            </a:r>
            <a:r>
              <a:rPr lang="en-GB" sz="2800" dirty="0" smtClean="0">
                <a:latin typeface="Segoe UI" pitchFamily="34" charset="0"/>
                <a:ea typeface="ＭＳ Ｐゴシック" charset="-128"/>
              </a:rPr>
              <a:t> diagnose!</a:t>
            </a:r>
          </a:p>
        </p:txBody>
      </p:sp>
      <p:sp>
        <p:nvSpPr>
          <p:cNvPr id="13315" name="Subtitel 4"/>
          <p:cNvSpPr>
            <a:spLocks noGrp="1"/>
          </p:cNvSpPr>
          <p:nvPr>
            <p:ph type="subTitle" idx="1"/>
          </p:nvPr>
        </p:nvSpPr>
        <p:spPr bwMode="auto">
          <a:xfrm>
            <a:off x="914400" y="3233738"/>
            <a:ext cx="7402513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="1" dirty="0" err="1" smtClean="0">
                <a:latin typeface="Segoe UI" pitchFamily="34" charset="0"/>
                <a:ea typeface="ＭＳ Ｐゴシック" charset="-128"/>
                <a:cs typeface="Segoe UI" pitchFamily="34" charset="0"/>
              </a:rPr>
              <a:t>Omgaan</a:t>
            </a:r>
            <a:r>
              <a:rPr lang="en-GB" b="1" dirty="0" smtClean="0">
                <a:latin typeface="Segoe UI" pitchFamily="34" charset="0"/>
                <a:ea typeface="ＭＳ Ｐゴシック" charset="-128"/>
                <a:cs typeface="Segoe UI" pitchFamily="34" charset="0"/>
              </a:rPr>
              <a:t> met de </a:t>
            </a:r>
            <a:r>
              <a:rPr lang="en-GB" b="1" dirty="0" err="1" smtClean="0">
                <a:latin typeface="Segoe UI" pitchFamily="34" charset="0"/>
                <a:ea typeface="ＭＳ Ｐゴシック" charset="-128"/>
                <a:cs typeface="Segoe UI" pitchFamily="34" charset="0"/>
              </a:rPr>
              <a:t>psychosociale</a:t>
            </a:r>
            <a:r>
              <a:rPr lang="en-GB" b="1" dirty="0" smtClean="0">
                <a:latin typeface="Segoe UI" pitchFamily="34" charset="0"/>
                <a:ea typeface="ＭＳ Ｐゴシック" charset="-128"/>
                <a:cs typeface="Segoe UI" pitchFamily="34" charset="0"/>
              </a:rPr>
              <a:t> impact</a:t>
            </a:r>
          </a:p>
          <a:p>
            <a:pPr eaLnBrk="1" hangingPunct="1"/>
            <a:endParaRPr lang="en-GB" dirty="0" smtClean="0">
              <a:latin typeface="Segoe UI" pitchFamily="34" charset="0"/>
              <a:ea typeface="ＭＳ Ｐゴシック" charset="-128"/>
              <a:cs typeface="Segoe UI" pitchFamily="34" charset="0"/>
            </a:endParaRPr>
          </a:p>
          <a:p>
            <a:pPr eaLnBrk="1" hangingPunct="1"/>
            <a:r>
              <a:rPr lang="en-GB" dirty="0" smtClean="0">
                <a:latin typeface="Segoe UI" pitchFamily="34" charset="0"/>
                <a:ea typeface="ＭＳ Ｐゴシック" charset="-128"/>
                <a:cs typeface="Segoe UI" pitchFamily="34" charset="0"/>
              </a:rPr>
              <a:t>Ruud Bos </a:t>
            </a:r>
            <a:endParaRPr lang="en-GB" dirty="0">
              <a:latin typeface="Segoe UI" pitchFamily="34" charset="0"/>
              <a:ea typeface="ＭＳ Ｐゴシック" charset="-128"/>
              <a:cs typeface="Segoe UI" pitchFamily="34" charset="0"/>
            </a:endParaRPr>
          </a:p>
          <a:p>
            <a:pPr eaLnBrk="1" hangingPunct="1"/>
            <a:r>
              <a:rPr lang="en-GB" dirty="0" err="1" smtClean="0">
                <a:latin typeface="Segoe UI" pitchFamily="34" charset="0"/>
                <a:ea typeface="ＭＳ Ｐゴシック" charset="-128"/>
                <a:cs typeface="Segoe UI" pitchFamily="34" charset="0"/>
              </a:rPr>
              <a:t>medisch</a:t>
            </a:r>
            <a:r>
              <a:rPr lang="en-GB" dirty="0" smtClean="0">
                <a:latin typeface="Segoe UI" pitchFamily="34" charset="0"/>
                <a:ea typeface="ＭＳ Ｐゴシック" charset="-128"/>
                <a:cs typeface="Segoe UI" pitchFamily="34" charset="0"/>
              </a:rPr>
              <a:t> </a:t>
            </a:r>
            <a:r>
              <a:rPr lang="en-GB" dirty="0" err="1" smtClean="0">
                <a:latin typeface="Segoe UI" pitchFamily="34" charset="0"/>
                <a:ea typeface="ＭＳ Ｐゴシック" charset="-128"/>
                <a:cs typeface="Segoe UI" pitchFamily="34" charset="0"/>
              </a:rPr>
              <a:t>maatschappelijk</a:t>
            </a:r>
            <a:r>
              <a:rPr lang="en-GB" dirty="0" smtClean="0">
                <a:latin typeface="Segoe UI" pitchFamily="34" charset="0"/>
                <a:ea typeface="ＭＳ Ｐゴシック" charset="-128"/>
                <a:cs typeface="Segoe UI" pitchFamily="34" charset="0"/>
              </a:rPr>
              <a:t> </a:t>
            </a:r>
            <a:r>
              <a:rPr lang="en-GB" dirty="0" err="1" smtClean="0">
                <a:latin typeface="Segoe UI" pitchFamily="34" charset="0"/>
                <a:ea typeface="ＭＳ Ｐゴシック" charset="-128"/>
                <a:cs typeface="Segoe UI" pitchFamily="34" charset="0"/>
              </a:rPr>
              <a:t>werker</a:t>
            </a:r>
            <a:endParaRPr lang="en-GB" dirty="0" smtClean="0">
              <a:latin typeface="Segoe UI" pitchFamily="34" charset="0"/>
              <a:ea typeface="ＭＳ Ｐゴシック" charset="-128"/>
              <a:cs typeface="Segoe UI" pitchFamily="34" charset="0"/>
            </a:endParaRPr>
          </a:p>
          <a:p>
            <a:pPr eaLnBrk="1" hangingPunct="1"/>
            <a:r>
              <a:rPr lang="en-GB" dirty="0" err="1" smtClean="0">
                <a:latin typeface="Segoe UI" pitchFamily="34" charset="0"/>
                <a:ea typeface="ＭＳ Ｐゴシック" charset="-128"/>
                <a:cs typeface="Segoe UI" pitchFamily="34" charset="0"/>
              </a:rPr>
              <a:t>hematologie</a:t>
            </a:r>
            <a:endParaRPr lang="en-GB" dirty="0" smtClean="0">
              <a:latin typeface="Segoe UI" pitchFamily="34" charset="0"/>
              <a:ea typeface="ＭＳ Ｐゴシック" charset="-128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620" y="867888"/>
            <a:ext cx="7543260" cy="846388"/>
          </a:xfrm>
        </p:spPr>
        <p:txBody>
          <a:bodyPr/>
          <a:lstStyle/>
          <a:p>
            <a:r>
              <a:rPr lang="nl-NL" dirty="0" err="1"/>
              <a:t>Amyloïdose</a:t>
            </a:r>
            <a:r>
              <a:rPr lang="nl-NL" dirty="0"/>
              <a:t>: meer dan een diagnose!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620" y="1714276"/>
            <a:ext cx="7543260" cy="3813202"/>
          </a:xfrm>
        </p:spPr>
        <p:txBody>
          <a:bodyPr/>
          <a:lstStyle/>
          <a:p>
            <a:endParaRPr lang="nl-NL" dirty="0" smtClean="0"/>
          </a:p>
          <a:p>
            <a:r>
              <a:rPr lang="nl-NL" b="1" dirty="0" smtClean="0"/>
              <a:t>psychosociale impact:</a:t>
            </a:r>
          </a:p>
          <a:p>
            <a:endParaRPr lang="nl-NL" dirty="0"/>
          </a:p>
          <a:p>
            <a:r>
              <a:rPr lang="nl-NL" dirty="0" smtClean="0"/>
              <a:t>accepteren</a:t>
            </a:r>
          </a:p>
          <a:p>
            <a:endParaRPr lang="nl-NL" dirty="0" smtClean="0"/>
          </a:p>
          <a:p>
            <a:r>
              <a:rPr lang="nl-NL" dirty="0" smtClean="0"/>
              <a:t>verwerken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integreren: </a:t>
            </a:r>
            <a:r>
              <a:rPr lang="nl-NL" dirty="0" smtClean="0"/>
              <a:t>aanpassen van uw </a:t>
            </a:r>
            <a:r>
              <a:rPr lang="nl-NL" dirty="0" smtClean="0"/>
              <a:t>leven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579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620" y="867888"/>
            <a:ext cx="7543260" cy="846388"/>
          </a:xfrm>
        </p:spPr>
        <p:txBody>
          <a:bodyPr/>
          <a:lstStyle/>
          <a:p>
            <a:r>
              <a:rPr lang="nl-NL" dirty="0" err="1"/>
              <a:t>Amyloïdose</a:t>
            </a:r>
            <a:r>
              <a:rPr lang="nl-NL" dirty="0"/>
              <a:t>: meer dan een diagnose!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620" y="1714275"/>
            <a:ext cx="7543260" cy="4437143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Diagnose, behandeling, langdurig ziekteverloop;</a:t>
            </a:r>
          </a:p>
          <a:p>
            <a:endParaRPr lang="nl-NL" dirty="0"/>
          </a:p>
          <a:p>
            <a:r>
              <a:rPr lang="nl-NL" sz="2000" dirty="0" smtClean="0"/>
              <a:t>verlies van gezondheid</a:t>
            </a:r>
          </a:p>
          <a:p>
            <a:r>
              <a:rPr lang="nl-NL" sz="2000" dirty="0" smtClean="0"/>
              <a:t>angst</a:t>
            </a:r>
            <a:r>
              <a:rPr lang="nl-NL" sz="2000" dirty="0" smtClean="0"/>
              <a:t>, onzekerheid, spanningen over ziekteverloop en prognose</a:t>
            </a:r>
          </a:p>
          <a:p>
            <a:r>
              <a:rPr lang="nl-NL" sz="2000" dirty="0" err="1" smtClean="0"/>
              <a:t>amyloïdose</a:t>
            </a:r>
            <a:r>
              <a:rPr lang="nl-NL" sz="2000" dirty="0" smtClean="0"/>
              <a:t> patiënten; kwetsbare patiënten</a:t>
            </a:r>
          </a:p>
          <a:p>
            <a:r>
              <a:rPr lang="nl-NL" sz="2000" dirty="0" smtClean="0"/>
              <a:t>30% van de chronische patiënten wordt depressief</a:t>
            </a:r>
          </a:p>
          <a:p>
            <a:r>
              <a:rPr lang="nl-NL" sz="2000" dirty="0"/>
              <a:t>f</a:t>
            </a:r>
            <a:r>
              <a:rPr lang="nl-NL" sz="2000" dirty="0" smtClean="0"/>
              <a:t>rustratie over late diagnose</a:t>
            </a:r>
          </a:p>
          <a:p>
            <a:r>
              <a:rPr lang="nl-NL" sz="2000" dirty="0" smtClean="0"/>
              <a:t>angst voor hartfalen, angst voor levenseinde, dood</a:t>
            </a:r>
          </a:p>
          <a:p>
            <a:r>
              <a:rPr lang="nl-NL" sz="2000" dirty="0" smtClean="0"/>
              <a:t>verlies van eigenwaarde, zelfstandigheid</a:t>
            </a:r>
          </a:p>
          <a:p>
            <a:r>
              <a:rPr lang="nl-NL" sz="2000" dirty="0" smtClean="0"/>
              <a:t>verlies </a:t>
            </a:r>
            <a:r>
              <a:rPr lang="nl-NL" sz="2000" dirty="0" smtClean="0"/>
              <a:t>van toekomstperspectief </a:t>
            </a:r>
          </a:p>
          <a:p>
            <a:r>
              <a:rPr lang="nl-NL" sz="2000" dirty="0" smtClean="0"/>
              <a:t>verlies van sociale contacten</a:t>
            </a:r>
          </a:p>
        </p:txBody>
      </p:sp>
    </p:spTree>
    <p:extLst>
      <p:ext uri="{BB962C8B-B14F-4D97-AF65-F5344CB8AC3E}">
        <p14:creationId xmlns:p14="http://schemas.microsoft.com/office/powerpoint/2010/main" val="3599641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620" y="867888"/>
            <a:ext cx="7543260" cy="846388"/>
          </a:xfrm>
        </p:spPr>
        <p:txBody>
          <a:bodyPr/>
          <a:lstStyle/>
          <a:p>
            <a:r>
              <a:rPr lang="nl-NL" dirty="0" err="1"/>
              <a:t>Amyloïdose</a:t>
            </a:r>
            <a:r>
              <a:rPr lang="nl-NL" dirty="0"/>
              <a:t>: meer dan een diagnose!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620" y="1714276"/>
            <a:ext cx="7543260" cy="3813202"/>
          </a:xfrm>
        </p:spPr>
        <p:txBody>
          <a:bodyPr/>
          <a:lstStyle/>
          <a:p>
            <a:endParaRPr lang="nl-NL" dirty="0" smtClean="0"/>
          </a:p>
          <a:p>
            <a:r>
              <a:rPr lang="nl-NL" b="1" dirty="0" smtClean="0"/>
              <a:t>Praktische gevolgen:</a:t>
            </a:r>
          </a:p>
          <a:p>
            <a:pPr marL="0" indent="0">
              <a:buNone/>
            </a:pPr>
            <a:endParaRPr lang="nl-NL" b="1" dirty="0" smtClean="0"/>
          </a:p>
          <a:p>
            <a:r>
              <a:rPr lang="nl-NL" sz="2000" dirty="0" smtClean="0"/>
              <a:t>Ziektewet /  </a:t>
            </a:r>
            <a:r>
              <a:rPr lang="nl-NL" sz="2000" dirty="0" err="1" smtClean="0"/>
              <a:t>arbeidsreintegratie</a:t>
            </a:r>
            <a:r>
              <a:rPr lang="nl-NL" sz="2000" dirty="0" smtClean="0"/>
              <a:t> / arbeidsongeschiktheid </a:t>
            </a:r>
          </a:p>
          <a:p>
            <a:r>
              <a:rPr lang="nl-NL" sz="2000" dirty="0" smtClean="0"/>
              <a:t>financiële gevolgen; verlies/ vermindering van inkomen: </a:t>
            </a:r>
          </a:p>
          <a:p>
            <a:pPr marL="0" indent="0">
              <a:buNone/>
            </a:pPr>
            <a:r>
              <a:rPr lang="nl-NL" sz="2000" dirty="0" smtClean="0"/>
              <a:t>     WIA </a:t>
            </a:r>
            <a:r>
              <a:rPr lang="nl-NL" sz="2000" dirty="0" smtClean="0"/>
              <a:t>/ WWB</a:t>
            </a:r>
          </a:p>
          <a:p>
            <a:r>
              <a:rPr lang="nl-NL" sz="2000" dirty="0" smtClean="0"/>
              <a:t>bemoeienis met instanties: </a:t>
            </a:r>
            <a:r>
              <a:rPr lang="nl-NL" sz="2000" dirty="0" err="1" smtClean="0"/>
              <a:t>ARBO-dienst</a:t>
            </a:r>
            <a:r>
              <a:rPr lang="nl-NL" sz="2000" dirty="0" smtClean="0"/>
              <a:t>, UWV, gemeente enz.</a:t>
            </a:r>
          </a:p>
          <a:p>
            <a:r>
              <a:rPr lang="nl-NL" sz="2000" dirty="0" smtClean="0"/>
              <a:t>hulpmiddelen, thuiszorg: WMO / AWBZ/ WLZ	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25800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620" y="867888"/>
            <a:ext cx="7543260" cy="764429"/>
          </a:xfrm>
        </p:spPr>
        <p:txBody>
          <a:bodyPr/>
          <a:lstStyle/>
          <a:p>
            <a:r>
              <a:rPr lang="nl-NL" dirty="0" err="1"/>
              <a:t>Amyloïdose</a:t>
            </a:r>
            <a:r>
              <a:rPr lang="nl-NL" dirty="0"/>
              <a:t>: meer dan een diagnose!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620" y="1647431"/>
            <a:ext cx="7543260" cy="4964966"/>
          </a:xfrm>
        </p:spPr>
        <p:txBody>
          <a:bodyPr/>
          <a:lstStyle/>
          <a:p>
            <a:pPr marL="0" indent="0">
              <a:buNone/>
            </a:pPr>
            <a:r>
              <a:rPr lang="nl-NL" sz="2000" dirty="0" smtClean="0"/>
              <a:t>	</a:t>
            </a:r>
            <a:r>
              <a:rPr lang="nl-NL" sz="2000" b="1" dirty="0" smtClean="0"/>
              <a:t>Adviezen </a:t>
            </a:r>
            <a:r>
              <a:rPr lang="nl-NL" sz="2000" b="1" dirty="0" smtClean="0"/>
              <a:t>m.b.t. het omgaan met de lichamelijke klachten </a:t>
            </a:r>
            <a:r>
              <a:rPr lang="nl-NL" sz="2000" b="1" dirty="0" smtClean="0"/>
              <a:t>	en 	psychosociale </a:t>
            </a:r>
            <a:r>
              <a:rPr lang="nl-NL" sz="2000" b="1" dirty="0" smtClean="0"/>
              <a:t>gevolgen:</a:t>
            </a:r>
          </a:p>
          <a:p>
            <a:endParaRPr lang="nl-NL" sz="2000" dirty="0"/>
          </a:p>
          <a:p>
            <a:r>
              <a:rPr lang="nl-NL" sz="2000" dirty="0" smtClean="0"/>
              <a:t>Laat u goed informeren over de aandoening, ziekteverloop, behandeling, gevolgen, bijwerkingen. </a:t>
            </a:r>
          </a:p>
          <a:p>
            <a:pPr marL="0" indent="0">
              <a:buNone/>
            </a:pPr>
            <a:r>
              <a:rPr lang="nl-NL" sz="2000" dirty="0" smtClean="0"/>
              <a:t>     Kennis van zaken geeft de patiënt het gevoel meer greep </a:t>
            </a: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     te hebben </a:t>
            </a:r>
            <a:r>
              <a:rPr lang="nl-NL" sz="2000" dirty="0" smtClean="0"/>
              <a:t>op de </a:t>
            </a:r>
            <a:r>
              <a:rPr lang="nl-NL" sz="2000" dirty="0" smtClean="0"/>
              <a:t>aandoening.  </a:t>
            </a:r>
            <a:endParaRPr lang="nl-NL" sz="2000" dirty="0" smtClean="0"/>
          </a:p>
          <a:p>
            <a:endParaRPr lang="nl-NL" dirty="0" smtClean="0"/>
          </a:p>
          <a:p>
            <a:r>
              <a:rPr lang="nl-NL" sz="2000" dirty="0" smtClean="0"/>
              <a:t>Streef naar een goede balans in wat u aankunt en rusttijd. Beperk uw activiteiten. Bewaak uw grenzen! </a:t>
            </a: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     Durf </a:t>
            </a:r>
            <a:r>
              <a:rPr lang="nl-NL" sz="2000" dirty="0" smtClean="0"/>
              <a:t>“nee” te zeggen</a:t>
            </a:r>
            <a:r>
              <a:rPr lang="nl-NL" sz="2000" dirty="0" smtClean="0"/>
              <a:t>. Stel prioriteiten.</a:t>
            </a:r>
            <a:endParaRPr lang="nl-NL" sz="2000" dirty="0" smtClean="0"/>
          </a:p>
          <a:p>
            <a:endParaRPr lang="nl-NL" sz="2000" dirty="0"/>
          </a:p>
          <a:p>
            <a:r>
              <a:rPr lang="nl-NL" sz="2000" dirty="0" smtClean="0"/>
              <a:t>Probeer uw vermoeidheid te beheersen door te leven met </a:t>
            </a: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     een dagritme</a:t>
            </a:r>
            <a:r>
              <a:rPr lang="nl-NL" sz="2000" dirty="0" smtClean="0"/>
              <a:t>: inspanning/ontspanning, activiteit/rust </a:t>
            </a:r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85147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620" y="770817"/>
            <a:ext cx="7543260" cy="1194009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nl-NL" dirty="0" err="1" smtClean="0"/>
              <a:t>Amyloïdose</a:t>
            </a:r>
            <a:r>
              <a:rPr lang="nl-NL" dirty="0"/>
              <a:t>: meer dan een diagnose</a:t>
            </a:r>
            <a:r>
              <a:rPr lang="nl-NL" dirty="0" smtClean="0"/>
              <a:t>!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000" dirty="0" smtClean="0"/>
              <a:t>Wat biedt het medisch maatschappelijk werk?</a:t>
            </a:r>
            <a:endParaRPr lang="nl-N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410" y="2395576"/>
            <a:ext cx="4722529" cy="355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538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620" y="867888"/>
            <a:ext cx="7543260" cy="846388"/>
          </a:xfrm>
        </p:spPr>
        <p:txBody>
          <a:bodyPr/>
          <a:lstStyle/>
          <a:p>
            <a:r>
              <a:rPr lang="nl-NL" dirty="0" err="1"/>
              <a:t>Amyloïdose</a:t>
            </a:r>
            <a:r>
              <a:rPr lang="nl-NL" dirty="0"/>
              <a:t>: meer dan een diagnose!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620" y="1714275"/>
            <a:ext cx="7543260" cy="4384243"/>
          </a:xfrm>
        </p:spPr>
        <p:txBody>
          <a:bodyPr/>
          <a:lstStyle/>
          <a:p>
            <a:r>
              <a:rPr lang="nl-NL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Wat </a:t>
            </a:r>
            <a:r>
              <a:rPr lang="nl-NL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biedt het medisch maatschappelijk werk</a:t>
            </a:r>
            <a:r>
              <a:rPr lang="nl-NL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nl-NL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nl-NL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Psychosociale </a:t>
            </a:r>
            <a:r>
              <a:rPr lang="nl-NL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hulpverlening: </a:t>
            </a:r>
          </a:p>
          <a:p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luisterend oor bieden voor vragen, zorgen, </a:t>
            </a:r>
            <a:r>
              <a:rPr lang="nl-NL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emoties</a:t>
            </a:r>
          </a:p>
          <a:p>
            <a:r>
              <a:rPr lang="nl-NL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helpen </a:t>
            </a: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inzicht te geven en greep te krijgen op </a:t>
            </a:r>
            <a:r>
              <a:rPr lang="nl-NL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verwarrende </a:t>
            </a: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gevoelens en gedachten</a:t>
            </a:r>
          </a:p>
          <a:p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ondersteunen van het acceptatie / verwerkingsproces </a:t>
            </a:r>
          </a:p>
          <a:p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ondersteunen bij het omgaan met de ziekteverschijnselen</a:t>
            </a:r>
          </a:p>
          <a:p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advies en steun bij het weer oppakken van het leven na de behandeling </a:t>
            </a:r>
          </a:p>
          <a:p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versterken van de draagkracht van patiënt</a:t>
            </a:r>
          </a:p>
          <a:p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verwijzen naar andere vormen van hulpverlening</a:t>
            </a:r>
          </a:p>
          <a:p>
            <a:endParaRPr lang="nl-NL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064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620" y="867888"/>
            <a:ext cx="7543260" cy="846388"/>
          </a:xfrm>
        </p:spPr>
        <p:txBody>
          <a:bodyPr/>
          <a:lstStyle/>
          <a:p>
            <a:r>
              <a:rPr lang="nl-NL" dirty="0" err="1"/>
              <a:t>Amyloïdose</a:t>
            </a:r>
            <a:r>
              <a:rPr lang="nl-NL" dirty="0"/>
              <a:t>: meer dan een diagnose!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9620" y="1714276"/>
            <a:ext cx="7543260" cy="3813202"/>
          </a:xfrm>
        </p:spPr>
        <p:txBody>
          <a:bodyPr/>
          <a:lstStyle/>
          <a:p>
            <a:r>
              <a:rPr lang="nl-NL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Praktische en informatieve </a:t>
            </a:r>
            <a:r>
              <a:rPr lang="nl-NL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hulpverlening:</a:t>
            </a:r>
            <a:endParaRPr lang="nl-NL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informatie, advies, </a:t>
            </a:r>
            <a:r>
              <a:rPr lang="nl-NL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hulp, bemiddeling bij problemen bij:</a:t>
            </a:r>
          </a:p>
          <a:p>
            <a:pPr marL="0" indent="0">
              <a:buNone/>
            </a:pPr>
            <a:r>
              <a:rPr lang="nl-NL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Wet Poortwachter, medische </a:t>
            </a: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keuring, </a:t>
            </a:r>
            <a:r>
              <a:rPr lang="nl-NL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arbeidsreintegratie</a:t>
            </a:r>
            <a:r>
              <a:rPr lang="nl-NL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               </a:t>
            </a:r>
            <a:r>
              <a:rPr lang="nl-NL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	arbeidsongeschiktheid</a:t>
            </a: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endParaRPr lang="nl-NL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nl-NL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vergoedingen Zorgverzekering: o.a. </a:t>
            </a:r>
            <a:r>
              <a:rPr lang="nl-NL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zorgtaxi</a:t>
            </a:r>
            <a:endParaRPr lang="nl-NL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nl-NL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gemeentelijke </a:t>
            </a: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voorzieningen, </a:t>
            </a:r>
            <a:r>
              <a:rPr lang="nl-NL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thuiszorg</a:t>
            </a:r>
          </a:p>
          <a:p>
            <a:r>
              <a:rPr lang="nl-NL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financiële </a:t>
            </a: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gevolgen </a:t>
            </a:r>
            <a:r>
              <a:rPr lang="nl-NL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van </a:t>
            </a:r>
            <a:r>
              <a:rPr lang="nl-NL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ziekte, ziektekosten </a:t>
            </a:r>
            <a:endParaRPr lang="nl-NL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129635"/>
      </p:ext>
    </p:extLst>
  </p:cSld>
  <p:clrMapOvr>
    <a:masterClrMapping/>
  </p:clrMapOvr>
</p:sld>
</file>

<file path=ppt/theme/theme1.xml><?xml version="1.0" encoding="utf-8"?>
<a:theme xmlns:a="http://schemas.openxmlformats.org/drawingml/2006/main" name="UMC blauw Corporate NED">
  <a:themeElements>
    <a:clrScheme name="Aangepast 2">
      <a:dk1>
        <a:srgbClr val="1C1C1C"/>
      </a:dk1>
      <a:lt1>
        <a:sysClr val="window" lastClr="FFFFFF"/>
      </a:lt1>
      <a:dk2>
        <a:srgbClr val="1961AB"/>
      </a:dk2>
      <a:lt2>
        <a:srgbClr val="EEECE1"/>
      </a:lt2>
      <a:accent1>
        <a:srgbClr val="2526A9"/>
      </a:accent1>
      <a:accent2>
        <a:srgbClr val="D0103A"/>
      </a:accent2>
      <a:accent3>
        <a:srgbClr val="79B829"/>
      </a:accent3>
      <a:accent4>
        <a:srgbClr val="0F84C9"/>
      </a:accent4>
      <a:accent5>
        <a:srgbClr val="FF6319"/>
      </a:accent5>
      <a:accent6>
        <a:srgbClr val="B7B1A9"/>
      </a:accent6>
      <a:hlink>
        <a:srgbClr val="2526A9"/>
      </a:hlink>
      <a:folHlink>
        <a:srgbClr val="B7B1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7_Standaardthema">
  <a:themeElements>
    <a:clrScheme name="Aangepast 2">
      <a:dk1>
        <a:srgbClr val="1C1C1C"/>
      </a:dk1>
      <a:lt1>
        <a:sysClr val="window" lastClr="FFFFFF"/>
      </a:lt1>
      <a:dk2>
        <a:srgbClr val="1961AB"/>
      </a:dk2>
      <a:lt2>
        <a:srgbClr val="EEECE1"/>
      </a:lt2>
      <a:accent1>
        <a:srgbClr val="2526A9"/>
      </a:accent1>
      <a:accent2>
        <a:srgbClr val="D0103A"/>
      </a:accent2>
      <a:accent3>
        <a:srgbClr val="79B829"/>
      </a:accent3>
      <a:accent4>
        <a:srgbClr val="0F84C9"/>
      </a:accent4>
      <a:accent5>
        <a:srgbClr val="FF6319"/>
      </a:accent5>
      <a:accent6>
        <a:srgbClr val="B7B1A9"/>
      </a:accent6>
      <a:hlink>
        <a:srgbClr val="2526A9"/>
      </a:hlink>
      <a:folHlink>
        <a:srgbClr val="B7B1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5_Standaardthema">
  <a:themeElements>
    <a:clrScheme name="Aangepast 2">
      <a:dk1>
        <a:srgbClr val="1C1C1C"/>
      </a:dk1>
      <a:lt1>
        <a:sysClr val="window" lastClr="FFFFFF"/>
      </a:lt1>
      <a:dk2>
        <a:srgbClr val="1961AB"/>
      </a:dk2>
      <a:lt2>
        <a:srgbClr val="EEECE1"/>
      </a:lt2>
      <a:accent1>
        <a:srgbClr val="2526A9"/>
      </a:accent1>
      <a:accent2>
        <a:srgbClr val="D0103A"/>
      </a:accent2>
      <a:accent3>
        <a:srgbClr val="79B829"/>
      </a:accent3>
      <a:accent4>
        <a:srgbClr val="0F84C9"/>
      </a:accent4>
      <a:accent5>
        <a:srgbClr val="FF6319"/>
      </a:accent5>
      <a:accent6>
        <a:srgbClr val="B7B1A9"/>
      </a:accent6>
      <a:hlink>
        <a:srgbClr val="2526A9"/>
      </a:hlink>
      <a:folHlink>
        <a:srgbClr val="B7B1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ustomProperties xmlns="http://www.documentaal.nl/CustomProperties"/>
</file>

<file path=customXml/itemProps1.xml><?xml version="1.0" encoding="utf-8"?>
<ds:datastoreItem xmlns:ds="http://schemas.openxmlformats.org/officeDocument/2006/customXml" ds:itemID="{5A004DA1-9529-48E4-B5B2-FBD023216162}">
  <ds:schemaRefs>
    <ds:schemaRef ds:uri="http://www.documentaal.nl/Custom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UMC blauw Corporate NED</Template>
  <TotalTime>861</TotalTime>
  <Words>272</Words>
  <Application>Microsoft Office PowerPoint</Application>
  <PresentationFormat>Diavoorstelling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UMC blauw Corporate NED</vt:lpstr>
      <vt:lpstr>7_Standaardthema</vt:lpstr>
      <vt:lpstr>15_Standaardthema</vt:lpstr>
      <vt:lpstr>Amyloïdose: meer dan een diagnose!</vt:lpstr>
      <vt:lpstr>Amyloïdose: meer dan een diagnose!</vt:lpstr>
      <vt:lpstr>Amyloïdose: meer dan een diagnose!</vt:lpstr>
      <vt:lpstr>Amyloïdose: meer dan een diagnose!</vt:lpstr>
      <vt:lpstr>Amyloïdose: meer dan een diagnose!</vt:lpstr>
      <vt:lpstr>Amyloïdose: meer dan een diagnose! Wat biedt het medisch maatschappelijk werk?</vt:lpstr>
      <vt:lpstr>Amyloïdose: meer dan een diagnose!</vt:lpstr>
      <vt:lpstr>Amyloïdose: meer dan een diagnose!</vt:lpstr>
    </vt:vector>
  </TitlesOfParts>
  <Company>UMC Utrecht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khoiting</dc:creator>
  <cp:lastModifiedBy>Bos, R.A.T.</cp:lastModifiedBy>
  <cp:revision>28</cp:revision>
  <dcterms:created xsi:type="dcterms:W3CDTF">2013-12-10T14:05:59Z</dcterms:created>
  <dcterms:modified xsi:type="dcterms:W3CDTF">2014-12-12T08:51:02Z</dcterms:modified>
</cp:coreProperties>
</file>